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6" r:id="rId4"/>
    <p:sldId id="272" r:id="rId5"/>
    <p:sldId id="273" r:id="rId6"/>
    <p:sldId id="278" r:id="rId7"/>
    <p:sldId id="275" r:id="rId8"/>
  </p:sldIdLst>
  <p:sldSz cx="9144000" cy="6858000" type="screen4x3"/>
  <p:notesSz cx="6791325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62" autoAdjust="0"/>
    <p:restoredTop sz="72887" autoAdjust="0"/>
  </p:normalViewPr>
  <p:slideViewPr>
    <p:cSldViewPr>
      <p:cViewPr varScale="1">
        <p:scale>
          <a:sx n="99" d="100"/>
          <a:sy n="99" d="100"/>
        </p:scale>
        <p:origin x="1339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61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2310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71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670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686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951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8904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8450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1554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6341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9015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486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88B72-3678-44DD-8766-3BD02389227E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849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2534816" cy="457200"/>
          </a:xfrm>
        </p:spPr>
        <p:txBody>
          <a:bodyPr>
            <a:normAutofit fontScale="90000"/>
          </a:bodyPr>
          <a:lstStyle/>
          <a:p>
            <a:r>
              <a:rPr lang="ja-JP" altLang="en-US" sz="2800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グループの旗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70338" y="30164"/>
            <a:ext cx="2590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D</a:t>
            </a:r>
            <a:r>
              <a:rPr lang="ja-JP" altLang="en-US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ｺｰｽＧＤ記録用紙（発表資料１）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82820" y="920751"/>
            <a:ext cx="3209060" cy="40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838" tIns="49212" rIns="96838" bIns="49212">
            <a:spAutoFit/>
          </a:bodyPr>
          <a:lstStyle>
            <a:lvl1pPr defTabSz="84455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8445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84455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84455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84455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US" altLang="ja-JP" sz="2000" u="sng" dirty="0">
                <a:latin typeface="+mn-ea"/>
                <a:ea typeface="+mn-ea"/>
              </a:rPr>
              <a:t>D</a:t>
            </a:r>
            <a:r>
              <a:rPr lang="ja-JP" altLang="en-US" sz="2000" u="sng" dirty="0"/>
              <a:t>コース：　　　グループ　</a:t>
            </a:r>
          </a:p>
        </p:txBody>
      </p:sp>
      <p:graphicFrame>
        <p:nvGraphicFramePr>
          <p:cNvPr id="240645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673921"/>
              </p:ext>
            </p:extLst>
          </p:nvPr>
        </p:nvGraphicFramePr>
        <p:xfrm>
          <a:off x="353158" y="1524000"/>
          <a:ext cx="2694842" cy="1328738"/>
        </p:xfrm>
        <a:graphic>
          <a:graphicData uri="http://schemas.openxmlformats.org/drawingml/2006/table">
            <a:tbl>
              <a:tblPr/>
              <a:tblGrid>
                <a:gridCol w="26948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9575">
                <a:tc>
                  <a:txBody>
                    <a:bodyPr/>
                    <a:lstStyle/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グループのネーミング</a:t>
                      </a:r>
                    </a:p>
                  </a:txBody>
                  <a:tcPr marL="84406" marR="84406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9163">
                <a:tc>
                  <a:txBody>
                    <a:bodyPr/>
                    <a:lstStyle/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明朝" pitchFamily="18" charset="-128"/>
                      </a:endParaRPr>
                    </a:p>
                  </a:txBody>
                  <a:tcPr marL="84406" marR="84406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3217985" y="685800"/>
            <a:ext cx="2954215" cy="2166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400" dirty="0"/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3997569" y="546101"/>
            <a:ext cx="1336431" cy="2841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/>
              <a:t>シンボルマーク</a:t>
            </a:r>
          </a:p>
        </p:txBody>
      </p:sp>
      <p:graphicFrame>
        <p:nvGraphicFramePr>
          <p:cNvPr id="240655" name="Group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333590"/>
              </p:ext>
            </p:extLst>
          </p:nvPr>
        </p:nvGraphicFramePr>
        <p:xfrm>
          <a:off x="6397869" y="1282700"/>
          <a:ext cx="2555631" cy="1416050"/>
        </p:xfrm>
        <a:graphic>
          <a:graphicData uri="http://schemas.openxmlformats.org/drawingml/2006/table">
            <a:tbl>
              <a:tblPr/>
              <a:tblGrid>
                <a:gridCol w="2555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4443">
                <a:tc>
                  <a:txBody>
                    <a:bodyPr/>
                    <a:lstStyle/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チーフアドバイザー</a:t>
                      </a:r>
                    </a:p>
                  </a:txBody>
                  <a:tcPr marL="84406" marR="84406" marT="45741" marB="4574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935">
                <a:tc>
                  <a:txBody>
                    <a:bodyPr/>
                    <a:lstStyle/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明朝" pitchFamily="18" charset="-128"/>
                      </a:endParaRPr>
                    </a:p>
                  </a:txBody>
                  <a:tcPr marL="84406" marR="84406" marT="45741" marB="45741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443">
                <a:tc>
                  <a:txBody>
                    <a:bodyPr/>
                    <a:lstStyle/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アドバイザー</a:t>
                      </a:r>
                    </a:p>
                  </a:txBody>
                  <a:tcPr marL="84406" marR="84406" marT="45741" marB="4574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4229">
                <a:tc>
                  <a:txBody>
                    <a:bodyPr/>
                    <a:lstStyle/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明朝" pitchFamily="18" charset="-128"/>
                      </a:endParaRPr>
                    </a:p>
                  </a:txBody>
                  <a:tcPr marL="84406" marR="84406" marT="45741" marB="45741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564" name="Rectangle 84"/>
          <p:cNvSpPr>
            <a:spLocks noChangeArrowheads="1"/>
          </p:cNvSpPr>
          <p:nvPr/>
        </p:nvSpPr>
        <p:spPr bwMode="auto">
          <a:xfrm>
            <a:off x="353158" y="2933701"/>
            <a:ext cx="2390042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9212" rIns="96838" bIns="49212">
            <a:spAutoFit/>
          </a:bodyPr>
          <a:lstStyle>
            <a:lvl1pPr defTabSz="84455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8445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84455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84455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84455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800" b="1" dirty="0"/>
              <a:t>メンバーと役割分担</a:t>
            </a:r>
          </a:p>
        </p:txBody>
      </p:sp>
      <p:graphicFrame>
        <p:nvGraphicFramePr>
          <p:cNvPr id="15481" name="Group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603942"/>
              </p:ext>
            </p:extLst>
          </p:nvPr>
        </p:nvGraphicFramePr>
        <p:xfrm>
          <a:off x="5568462" y="3378200"/>
          <a:ext cx="3346938" cy="3022600"/>
        </p:xfrm>
        <a:graphic>
          <a:graphicData uri="http://schemas.openxmlformats.org/drawingml/2006/table">
            <a:tbl>
              <a:tblPr/>
              <a:tblGrid>
                <a:gridCol w="400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0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58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7500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№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内　　　容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評価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500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１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みんなが積極的に発言する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3400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２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みんなで時間を守る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400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３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400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４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3400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５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595" name="Text Box 115"/>
          <p:cNvSpPr txBox="1">
            <a:spLocks noChangeArrowheads="1"/>
          </p:cNvSpPr>
          <p:nvPr/>
        </p:nvSpPr>
        <p:spPr bwMode="auto">
          <a:xfrm>
            <a:off x="6438667" y="858198"/>
            <a:ext cx="25978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>
              <a:spcBef>
                <a:spcPct val="50000"/>
              </a:spcBef>
              <a:buNone/>
            </a:pPr>
            <a:r>
              <a:rPr lang="ja-JP" altLang="en-US" sz="1600" dirty="0"/>
              <a:t>　　　　年　　　月　　　日</a:t>
            </a:r>
          </a:p>
        </p:txBody>
      </p:sp>
      <p:sp>
        <p:nvSpPr>
          <p:cNvPr id="20596" name="Rectangle 116"/>
          <p:cNvSpPr>
            <a:spLocks noChangeArrowheads="1"/>
          </p:cNvSpPr>
          <p:nvPr/>
        </p:nvSpPr>
        <p:spPr bwMode="auto">
          <a:xfrm>
            <a:off x="5613889" y="2971801"/>
            <a:ext cx="2743200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9212" rIns="96838" bIns="49212">
            <a:spAutoFit/>
          </a:bodyPr>
          <a:lstStyle>
            <a:lvl1pPr defTabSz="84455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8445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84455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84455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84455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800" b="1" dirty="0"/>
              <a:t>グループの決め事</a:t>
            </a:r>
          </a:p>
        </p:txBody>
      </p:sp>
      <p:sp>
        <p:nvSpPr>
          <p:cNvPr id="20597" name="Text Box 117"/>
          <p:cNvSpPr txBox="1">
            <a:spLocks noChangeArrowheads="1"/>
          </p:cNvSpPr>
          <p:nvPr/>
        </p:nvSpPr>
        <p:spPr bwMode="auto">
          <a:xfrm>
            <a:off x="5791200" y="6445250"/>
            <a:ext cx="28194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（※評価は、○、△、×等で記入する）</a:t>
            </a:r>
          </a:p>
        </p:txBody>
      </p:sp>
      <p:sp>
        <p:nvSpPr>
          <p:cNvPr id="20599" name="Text Box 28"/>
          <p:cNvSpPr txBox="1">
            <a:spLocks noChangeArrowheads="1"/>
          </p:cNvSpPr>
          <p:nvPr/>
        </p:nvSpPr>
        <p:spPr bwMode="auto">
          <a:xfrm>
            <a:off x="7164288" y="188914"/>
            <a:ext cx="1795074" cy="29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Ins="5400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課題達成型入門コース</a:t>
            </a:r>
          </a:p>
        </p:txBody>
      </p:sp>
      <p:graphicFrame>
        <p:nvGraphicFramePr>
          <p:cNvPr id="17" name="Group 1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208621"/>
              </p:ext>
            </p:extLst>
          </p:nvPr>
        </p:nvGraphicFramePr>
        <p:xfrm>
          <a:off x="353159" y="3340101"/>
          <a:ext cx="5082938" cy="3289301"/>
        </p:xfrm>
        <a:graphic>
          <a:graphicData uri="http://schemas.openxmlformats.org/drawingml/2006/table">
            <a:tbl>
              <a:tblPr/>
              <a:tblGrid>
                <a:gridCol w="359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78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05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7025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№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役　　割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会　社　名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１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リーダー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438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２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サブリーダー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３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発表者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４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質問者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５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書記（１）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６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書記（２）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5438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７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時間係・５Ｓ責任者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８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9250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９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0168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Text Box 27"/>
          <p:cNvSpPr txBox="1">
            <a:spLocks noChangeArrowheads="1"/>
          </p:cNvSpPr>
          <p:nvPr/>
        </p:nvSpPr>
        <p:spPr bwMode="auto">
          <a:xfrm>
            <a:off x="6660232" y="548680"/>
            <a:ext cx="23123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ja-JP" sz="1600" u="sng" dirty="0">
                <a:latin typeface="+mn-ea"/>
                <a:ea typeface="+mn-ea"/>
              </a:rPr>
              <a:t>D </a:t>
            </a:r>
            <a:r>
              <a:rPr lang="ja-JP" altLang="en-US" sz="1600" u="sng" dirty="0"/>
              <a:t>コース：　　グループ</a:t>
            </a: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70338" y="30164"/>
            <a:ext cx="2590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D</a:t>
            </a:r>
            <a:r>
              <a:rPr lang="ja-JP" altLang="en-US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ｺｰｽＧＤ記録用紙（発表資料２）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07504" y="332656"/>
            <a:ext cx="2448272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現状（力量）把握</a:t>
            </a:r>
          </a:p>
        </p:txBody>
      </p:sp>
      <p:sp>
        <p:nvSpPr>
          <p:cNvPr id="61" name="Text Box 28"/>
          <p:cNvSpPr txBox="1">
            <a:spLocks noChangeArrowheads="1"/>
          </p:cNvSpPr>
          <p:nvPr/>
        </p:nvSpPr>
        <p:spPr bwMode="auto">
          <a:xfrm>
            <a:off x="7164288" y="188914"/>
            <a:ext cx="1795074" cy="29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Ins="5400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課題達成型入門コース</a:t>
            </a:r>
          </a:p>
        </p:txBody>
      </p:sp>
      <p:graphicFrame>
        <p:nvGraphicFramePr>
          <p:cNvPr id="107" name="表 10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639541"/>
              </p:ext>
            </p:extLst>
          </p:nvPr>
        </p:nvGraphicFramePr>
        <p:xfrm>
          <a:off x="179512" y="3284985"/>
          <a:ext cx="8788152" cy="349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0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9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212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</a:rPr>
                        <a:t>①</a:t>
                      </a:r>
                      <a:endParaRPr lang="en-US" sz="16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・腰が　　　なって、　　　力が続かない　　・黙々と作業していた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・各自思い思いにピースを探し、パズルを組んでいた</a:t>
                      </a:r>
                    </a:p>
                    <a:p>
                      <a:pPr algn="l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・うまく　　　がとれず、移動や　　　　時間がある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・痛く・重く・軽く　</a:t>
                      </a:r>
                    </a:p>
                    <a:p>
                      <a:pPr algn="l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・忍耐　・持久</a:t>
                      </a:r>
                    </a:p>
                    <a:p>
                      <a:pPr algn="l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・集中　・調和</a:t>
                      </a:r>
                    </a:p>
                    <a:p>
                      <a:pPr algn="l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・連動　・連携</a:t>
                      </a:r>
                    </a:p>
                    <a:p>
                      <a:pPr algn="l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・手待ち・空白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12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dirty="0">
                          <a:latin typeface="+mn-ea"/>
                          <a:ea typeface="+mn-ea"/>
                        </a:rPr>
                        <a:t>②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・作業机が　　　、ピースが取りづらい</a:t>
                      </a:r>
                    </a:p>
                    <a:p>
                      <a:pPr algn="l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・作業机の切れ目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段差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にあたって、パズルが崩れてやり直した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　　　が邪魔で移動しづらい　　　・　　　　　が逆でやりにくい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・小さく　・広く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・遠く　・狭く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・人 ・モノ・椅子</a:t>
                      </a:r>
                      <a:endParaRPr kumimoji="1" lang="en-US" altLang="ja-JP" sz="950" b="0" dirty="0">
                        <a:solidFill>
                          <a:schemeClr val="tx1"/>
                        </a:solidFill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・体の向き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・立ち位置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12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dirty="0">
                          <a:latin typeface="+mn-ea"/>
                          <a:ea typeface="+mn-ea"/>
                        </a:rPr>
                        <a:t>③</a:t>
                      </a:r>
                      <a:endParaRPr lang="en-US" sz="16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・ピースが色で　　　されていない</a:t>
                      </a:r>
                    </a:p>
                    <a:p>
                      <a:pPr algn="l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・文字や枠のピースは識別しやすいが、それ以外のピースは難しい</a:t>
                      </a:r>
                    </a:p>
                    <a:p>
                      <a:pPr algn="l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・ピースが裏側になっていたり、重なったりして探しづらい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・認識　・層別</a:t>
                      </a:r>
                    </a:p>
                    <a:p>
                      <a:pPr algn="l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・統一　・均一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919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dirty="0">
                          <a:latin typeface="+mn-ea"/>
                          <a:ea typeface="+mn-ea"/>
                        </a:rPr>
                        <a:t>④その他</a:t>
                      </a:r>
                      <a:endParaRPr lang="en-US" sz="16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・探してばかりでパズルが組めない　　・何をどうしていいかわからない</a:t>
                      </a:r>
                    </a:p>
                    <a:p>
                      <a:pPr algn="l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</a:t>
                      </a:r>
                      <a:r>
                        <a:rPr kumimoji="1" lang="ja-JP" altLang="en-US" sz="1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　　　　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が見づらい</a:t>
                      </a:r>
                      <a:r>
                        <a:rPr kumimoji="1" lang="ja-JP" altLang="en-US" sz="16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　　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　　　　　　　　がわからなかった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・パズル　・文字</a:t>
                      </a:r>
                    </a:p>
                    <a:p>
                      <a:pPr algn="l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・見本　・手順</a:t>
                      </a:r>
                    </a:p>
                    <a:p>
                      <a:pPr algn="l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・完成サイズ</a:t>
                      </a:r>
                    </a:p>
                    <a:p>
                      <a:pPr algn="l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・時間経過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50" b="0" dirty="0">
                        <a:solidFill>
                          <a:schemeClr val="tx1"/>
                        </a:solidFill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2130684"/>
                  </a:ext>
                </a:extLst>
              </a:tr>
            </a:tbl>
          </a:graphicData>
        </a:graphic>
      </p:graphicFrame>
      <p:cxnSp>
        <p:nvCxnSpPr>
          <p:cNvPr id="108" name="直線コネクタ 107"/>
          <p:cNvCxnSpPr/>
          <p:nvPr/>
        </p:nvCxnSpPr>
        <p:spPr>
          <a:xfrm>
            <a:off x="2536726" y="3553966"/>
            <a:ext cx="374898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線コネクタ 108"/>
          <p:cNvCxnSpPr/>
          <p:nvPr/>
        </p:nvCxnSpPr>
        <p:spPr>
          <a:xfrm>
            <a:off x="3544838" y="3559957"/>
            <a:ext cx="432048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コネクタ 109"/>
          <p:cNvCxnSpPr/>
          <p:nvPr/>
        </p:nvCxnSpPr>
        <p:spPr>
          <a:xfrm>
            <a:off x="2574826" y="4060543"/>
            <a:ext cx="443730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線コネクタ 110"/>
          <p:cNvCxnSpPr/>
          <p:nvPr/>
        </p:nvCxnSpPr>
        <p:spPr>
          <a:xfrm>
            <a:off x="4437509" y="4060543"/>
            <a:ext cx="595849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線コネクタ 111"/>
          <p:cNvCxnSpPr/>
          <p:nvPr/>
        </p:nvCxnSpPr>
        <p:spPr>
          <a:xfrm>
            <a:off x="2967447" y="4365104"/>
            <a:ext cx="374898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線コネクタ 112"/>
          <p:cNvCxnSpPr/>
          <p:nvPr/>
        </p:nvCxnSpPr>
        <p:spPr>
          <a:xfrm>
            <a:off x="2123728" y="4869160"/>
            <a:ext cx="374898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線コネクタ 113"/>
          <p:cNvCxnSpPr/>
          <p:nvPr/>
        </p:nvCxnSpPr>
        <p:spPr>
          <a:xfrm>
            <a:off x="4939665" y="4864976"/>
            <a:ext cx="648000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線コネクタ 114"/>
          <p:cNvCxnSpPr/>
          <p:nvPr/>
        </p:nvCxnSpPr>
        <p:spPr>
          <a:xfrm>
            <a:off x="3251473" y="5209168"/>
            <a:ext cx="452508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線コネクタ 115"/>
          <p:cNvCxnSpPr/>
          <p:nvPr/>
        </p:nvCxnSpPr>
        <p:spPr>
          <a:xfrm>
            <a:off x="2160687" y="6358480"/>
            <a:ext cx="409947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線コネクタ 116"/>
          <p:cNvCxnSpPr/>
          <p:nvPr/>
        </p:nvCxnSpPr>
        <p:spPr>
          <a:xfrm>
            <a:off x="4022034" y="6358480"/>
            <a:ext cx="1044000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 Box 3"/>
          <p:cNvSpPr txBox="1">
            <a:spLocks noChangeArrowheads="1"/>
          </p:cNvSpPr>
          <p:nvPr/>
        </p:nvSpPr>
        <p:spPr bwMode="auto">
          <a:xfrm>
            <a:off x="139803" y="3075310"/>
            <a:ext cx="813690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900" dirty="0"/>
              <a:t>◆トライアルで気づいた点を</a:t>
            </a:r>
            <a:r>
              <a:rPr lang="ja-JP" altLang="en-US" sz="900" dirty="0">
                <a:latin typeface="HGP創英角ｺﾞｼｯｸUB" pitchFamily="50" charset="-128"/>
                <a:ea typeface="HGP創英角ｺﾞｼｯｸUB" pitchFamily="50" charset="-128"/>
              </a:rPr>
              <a:t>３ゲン主義「現地・現物・現実」</a:t>
            </a:r>
            <a:r>
              <a:rPr lang="ja-JP" altLang="en-US" sz="900" dirty="0"/>
              <a:t>で３ム「ムダ・ムラ・ムリ」をブレーンストーミングする</a:t>
            </a:r>
          </a:p>
        </p:txBody>
      </p:sp>
      <p:graphicFrame>
        <p:nvGraphicFramePr>
          <p:cNvPr id="119" name="表 1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536492"/>
              </p:ext>
            </p:extLst>
          </p:nvPr>
        </p:nvGraphicFramePr>
        <p:xfrm>
          <a:off x="1187624" y="1946796"/>
          <a:ext cx="7289800" cy="1008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4"/>
                    </a:ext>
                  </a:extLst>
                </a:gridCol>
              </a:tblGrid>
              <a:tr h="168019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20" name="表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482673"/>
              </p:ext>
            </p:extLst>
          </p:nvPr>
        </p:nvGraphicFramePr>
        <p:xfrm>
          <a:off x="1043608" y="2924944"/>
          <a:ext cx="8280920" cy="288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23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1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8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9015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l"/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/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35  (</a:t>
                      </a:r>
                      <a:r>
                        <a:rPr lang="ja-JP" alt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分</a:t>
                      </a:r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1" name="テキスト ボックス 120"/>
          <p:cNvSpPr txBox="1"/>
          <p:nvPr/>
        </p:nvSpPr>
        <p:spPr>
          <a:xfrm>
            <a:off x="6480368" y="1990462"/>
            <a:ext cx="14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分  </a:t>
            </a:r>
            <a:r>
              <a:rPr lang="ja-JP" altLang="en-US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秒</a:t>
            </a:r>
            <a:endParaRPr 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6480368" y="2479427"/>
            <a:ext cx="14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  </a:t>
            </a:r>
            <a:r>
              <a:rPr lang="ja-JP" altLang="en-US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秒</a:t>
            </a:r>
            <a:endParaRPr 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123" name="グループ化 122"/>
          <p:cNvGrpSpPr/>
          <p:nvPr/>
        </p:nvGrpSpPr>
        <p:grpSpPr>
          <a:xfrm>
            <a:off x="5868144" y="1556792"/>
            <a:ext cx="2556128" cy="1404032"/>
            <a:chOff x="5457656" y="1238592"/>
            <a:chExt cx="2556128" cy="1404032"/>
          </a:xfrm>
        </p:grpSpPr>
        <p:cxnSp>
          <p:nvCxnSpPr>
            <p:cNvPr id="124" name="直線コネクタ 123"/>
            <p:cNvCxnSpPr/>
            <p:nvPr/>
          </p:nvCxnSpPr>
          <p:spPr>
            <a:xfrm flipH="1">
              <a:off x="5978822" y="1526624"/>
              <a:ext cx="0" cy="111600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テキスト ボックス 124"/>
            <p:cNvSpPr txBox="1"/>
            <p:nvPr/>
          </p:nvSpPr>
          <p:spPr>
            <a:xfrm>
              <a:off x="5457656" y="1238592"/>
              <a:ext cx="2556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歴代優勝タイム ２３～２５分</a:t>
              </a:r>
              <a:endParaRPr 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grpSp>
        <p:nvGrpSpPr>
          <p:cNvPr id="126" name="グループ化 125"/>
          <p:cNvGrpSpPr/>
          <p:nvPr/>
        </p:nvGrpSpPr>
        <p:grpSpPr>
          <a:xfrm>
            <a:off x="5356468" y="1340768"/>
            <a:ext cx="2254473" cy="1608991"/>
            <a:chOff x="4932039" y="1084409"/>
            <a:chExt cx="2254473" cy="1608991"/>
          </a:xfrm>
        </p:grpSpPr>
        <p:cxnSp>
          <p:nvCxnSpPr>
            <p:cNvPr id="127" name="直線コネクタ 126"/>
            <p:cNvCxnSpPr/>
            <p:nvPr/>
          </p:nvCxnSpPr>
          <p:spPr>
            <a:xfrm>
              <a:off x="5551571" y="1597757"/>
              <a:ext cx="0" cy="1095643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テキスト ボックス 127"/>
            <p:cNvSpPr txBox="1"/>
            <p:nvPr/>
          </p:nvSpPr>
          <p:spPr>
            <a:xfrm>
              <a:off x="4932039" y="1084409"/>
              <a:ext cx="22544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大会記録 ２０分台</a:t>
              </a:r>
              <a:endParaRPr 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cxnSp>
        <p:nvCxnSpPr>
          <p:cNvPr id="129" name="直線矢印コネクタ 128"/>
          <p:cNvCxnSpPr/>
          <p:nvPr/>
        </p:nvCxnSpPr>
        <p:spPr>
          <a:xfrm flipH="1">
            <a:off x="4572000" y="1710100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テキスト ボックス 129"/>
          <p:cNvSpPr txBox="1"/>
          <p:nvPr/>
        </p:nvSpPr>
        <p:spPr>
          <a:xfrm>
            <a:off x="1130474" y="1484784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TW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記録更新（優勝）</a:t>
            </a:r>
            <a:endParaRPr 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1" name="Rectangle 74"/>
          <p:cNvSpPr>
            <a:spLocks noChangeArrowheads="1"/>
          </p:cNvSpPr>
          <p:nvPr/>
        </p:nvSpPr>
        <p:spPr bwMode="auto">
          <a:xfrm>
            <a:off x="315908" y="2493736"/>
            <a:ext cx="736285" cy="432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/>
            <a:r>
              <a:rPr lang="ja-JP" altLang="en-US" dirty="0"/>
              <a:t>目標</a:t>
            </a:r>
          </a:p>
        </p:txBody>
      </p:sp>
      <p:cxnSp>
        <p:nvCxnSpPr>
          <p:cNvPr id="132" name="直線コネクタ 131"/>
          <p:cNvCxnSpPr/>
          <p:nvPr/>
        </p:nvCxnSpPr>
        <p:spPr>
          <a:xfrm flipH="1">
            <a:off x="5352181" y="1412776"/>
            <a:ext cx="0" cy="1548000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" name="グループ化 132"/>
          <p:cNvGrpSpPr/>
          <p:nvPr/>
        </p:nvGrpSpPr>
        <p:grpSpPr>
          <a:xfrm>
            <a:off x="107504" y="836712"/>
            <a:ext cx="6480720" cy="504056"/>
            <a:chOff x="-969440" y="836712"/>
            <a:chExt cx="6480720" cy="720080"/>
          </a:xfrm>
        </p:grpSpPr>
        <p:sp>
          <p:nvSpPr>
            <p:cNvPr id="134" name="Rectangle 74"/>
            <p:cNvSpPr>
              <a:spLocks noChangeArrowheads="1"/>
            </p:cNvSpPr>
            <p:nvPr/>
          </p:nvSpPr>
          <p:spPr bwMode="auto">
            <a:xfrm>
              <a:off x="-105344" y="980381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トライアルの結果</a:t>
              </a:r>
            </a:p>
          </p:txBody>
        </p:sp>
        <p:sp>
          <p:nvSpPr>
            <p:cNvPr id="135" name="Rectangle 74"/>
            <p:cNvSpPr>
              <a:spLocks noChangeArrowheads="1"/>
            </p:cNvSpPr>
            <p:nvPr/>
          </p:nvSpPr>
          <p:spPr bwMode="auto">
            <a:xfrm>
              <a:off x="2054896" y="980381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１５０ピース</a:t>
              </a:r>
              <a:endParaRPr lang="en-US" dirty="0"/>
            </a:p>
          </p:txBody>
        </p:sp>
        <p:sp>
          <p:nvSpPr>
            <p:cNvPr id="136" name="Rectangle 522"/>
            <p:cNvSpPr>
              <a:spLocks noChangeArrowheads="1"/>
            </p:cNvSpPr>
            <p:nvPr/>
          </p:nvSpPr>
          <p:spPr bwMode="auto">
            <a:xfrm>
              <a:off x="-969440" y="836712"/>
              <a:ext cx="2448272" cy="720080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37" name="Rectangle 522"/>
            <p:cNvSpPr>
              <a:spLocks noChangeArrowheads="1"/>
            </p:cNvSpPr>
            <p:nvPr/>
          </p:nvSpPr>
          <p:spPr bwMode="auto">
            <a:xfrm>
              <a:off x="1478832" y="836712"/>
              <a:ext cx="1872208" cy="720080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38" name="Rectangle 522"/>
            <p:cNvSpPr>
              <a:spLocks noChangeArrowheads="1"/>
            </p:cNvSpPr>
            <p:nvPr/>
          </p:nvSpPr>
          <p:spPr bwMode="auto">
            <a:xfrm>
              <a:off x="3351280" y="836712"/>
              <a:ext cx="2160000" cy="720080"/>
            </a:xfrm>
            <a:prstGeom prst="rect">
              <a:avLst/>
            </a:prstGeom>
            <a:noFill/>
            <a:ln w="38100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139" name="グループ化 138"/>
          <p:cNvGrpSpPr/>
          <p:nvPr/>
        </p:nvGrpSpPr>
        <p:grpSpPr>
          <a:xfrm>
            <a:off x="323528" y="1916832"/>
            <a:ext cx="736285" cy="559723"/>
            <a:chOff x="323528" y="1916832"/>
            <a:chExt cx="736285" cy="559723"/>
          </a:xfrm>
        </p:grpSpPr>
        <p:sp>
          <p:nvSpPr>
            <p:cNvPr id="140" name="Rectangle 74"/>
            <p:cNvSpPr>
              <a:spLocks noChangeArrowheads="1"/>
            </p:cNvSpPr>
            <p:nvPr/>
          </p:nvSpPr>
          <p:spPr bwMode="auto">
            <a:xfrm>
              <a:off x="323528" y="1916832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ﾄﾗｲｱﾙ</a:t>
              </a:r>
            </a:p>
          </p:txBody>
        </p:sp>
        <p:sp>
          <p:nvSpPr>
            <p:cNvPr id="141" name="Rectangle 14"/>
            <p:cNvSpPr>
              <a:spLocks noChangeArrowheads="1"/>
            </p:cNvSpPr>
            <p:nvPr/>
          </p:nvSpPr>
          <p:spPr bwMode="auto">
            <a:xfrm>
              <a:off x="454631" y="2314972"/>
              <a:ext cx="495328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10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（１回目）</a:t>
              </a:r>
              <a:endParaRPr kumimoji="0" lang="ja-JP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cxnSp>
        <p:nvCxnSpPr>
          <p:cNvPr id="142" name="直線コネクタ 141"/>
          <p:cNvCxnSpPr/>
          <p:nvPr/>
        </p:nvCxnSpPr>
        <p:spPr>
          <a:xfrm>
            <a:off x="6444208" y="2314972"/>
            <a:ext cx="13327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線コネクタ 142"/>
          <p:cNvCxnSpPr/>
          <p:nvPr/>
        </p:nvCxnSpPr>
        <p:spPr>
          <a:xfrm>
            <a:off x="6444208" y="2823370"/>
            <a:ext cx="13327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線矢印コネクタ 143"/>
          <p:cNvCxnSpPr/>
          <p:nvPr/>
        </p:nvCxnSpPr>
        <p:spPr>
          <a:xfrm flipH="1">
            <a:off x="5980962" y="1873528"/>
            <a:ext cx="396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ectangle 74"/>
          <p:cNvSpPr>
            <a:spLocks noChangeArrowheads="1"/>
          </p:cNvSpPr>
          <p:nvPr/>
        </p:nvSpPr>
        <p:spPr bwMode="auto">
          <a:xfrm>
            <a:off x="4555795" y="937280"/>
            <a:ext cx="736285" cy="302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/>
            <a:r>
              <a:rPr lang="ja-JP" altLang="en-US" dirty="0"/>
              <a:t>　　　　　　</a:t>
            </a:r>
            <a:r>
              <a:rPr lang="ja-JP" altLang="en-US" dirty="0">
                <a:solidFill>
                  <a:schemeClr val="bg1"/>
                </a:solidFill>
              </a:rPr>
              <a:t>　　</a:t>
            </a:r>
            <a:r>
              <a:rPr lang="ja-JP" altLang="en-US" dirty="0"/>
              <a:t>分　   秒</a:t>
            </a:r>
          </a:p>
        </p:txBody>
      </p:sp>
      <p:sp>
        <p:nvSpPr>
          <p:cNvPr id="146" name="正方形/長方形 145"/>
          <p:cNvSpPr/>
          <p:nvPr/>
        </p:nvSpPr>
        <p:spPr>
          <a:xfrm>
            <a:off x="506535" y="3414486"/>
            <a:ext cx="1270800" cy="576000"/>
          </a:xfrm>
          <a:prstGeom prst="rect">
            <a:avLst/>
          </a:prstGeom>
          <a:solidFill>
            <a:schemeClr val="accent1">
              <a:lumMod val="20000"/>
              <a:lumOff val="80000"/>
              <a:alpha val="99000"/>
            </a:schemeClr>
          </a:solidFill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7" name="正方形/長方形 146"/>
          <p:cNvSpPr/>
          <p:nvPr/>
        </p:nvSpPr>
        <p:spPr>
          <a:xfrm>
            <a:off x="506535" y="4235085"/>
            <a:ext cx="1271668" cy="576064"/>
          </a:xfrm>
          <a:prstGeom prst="rect">
            <a:avLst/>
          </a:prstGeom>
          <a:solidFill>
            <a:schemeClr val="accent1">
              <a:lumMod val="20000"/>
              <a:lumOff val="80000"/>
              <a:alpha val="99000"/>
            </a:schemeClr>
          </a:solidFill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8" name="正方形/長方形 147"/>
          <p:cNvSpPr/>
          <p:nvPr/>
        </p:nvSpPr>
        <p:spPr>
          <a:xfrm>
            <a:off x="506535" y="5053965"/>
            <a:ext cx="1271668" cy="576064"/>
          </a:xfrm>
          <a:prstGeom prst="rect">
            <a:avLst/>
          </a:prstGeom>
          <a:solidFill>
            <a:schemeClr val="accent1">
              <a:lumMod val="20000"/>
              <a:lumOff val="80000"/>
              <a:alpha val="99000"/>
            </a:schemeClr>
          </a:solidFill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1948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70338" y="30164"/>
            <a:ext cx="2590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D</a:t>
            </a:r>
            <a:r>
              <a:rPr lang="ja-JP" altLang="en-US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ｺｰｽＧＤ記録用紙（発表資料３）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07504" y="332656"/>
            <a:ext cx="2376264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攻め所の選定</a:t>
            </a:r>
            <a:endParaRPr lang="en-US" sz="20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graphicFrame>
        <p:nvGraphicFramePr>
          <p:cNvPr id="37" name="表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231939"/>
              </p:ext>
            </p:extLst>
          </p:nvPr>
        </p:nvGraphicFramePr>
        <p:xfrm>
          <a:off x="107504" y="908720"/>
          <a:ext cx="8943060" cy="52495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08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68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15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80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013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3679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特性項目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ありたい姿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現在の姿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ギャップ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攻め所（候補）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期待効果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採否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4200"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1400" b="1" dirty="0"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パズルの</a:t>
                      </a:r>
                      <a:br>
                        <a:rPr lang="ja-JP" altLang="en-US" sz="1400" b="1" dirty="0"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</a:br>
                      <a:r>
                        <a:rPr lang="ja-JP" altLang="en-US" sz="1400" b="1" dirty="0"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完成時間</a:t>
                      </a:r>
                      <a:endParaRPr lang="ja-JP" altLang="ja-JP" sz="1400" b="1" dirty="0"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　分　　秒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/150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ﾋﾟｰｽ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　　秒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/1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ﾋﾟｰｽ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　分　　秒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/150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ﾋﾟｰｽ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　　秒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/1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ﾋﾟｰｽ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+</a:t>
                      </a:r>
                      <a:r>
                        <a:rPr kumimoji="1" lang="ja-JP" altLang="en-US" sz="11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　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　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分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　　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秒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/150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ﾋﾟｰｽ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(+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　　　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秒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/1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ﾋﾟｰｽ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 rowSpan="13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特性を実現させるための項目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dirty="0">
                          <a:latin typeface="+mn-ea"/>
                          <a:ea typeface="+mn-ea"/>
                        </a:rPr>
                        <a:t>①</a:t>
                      </a: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全員腰が痛くならない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名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en-US" altLang="ja-JP" sz="105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名　腰が痛い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-4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名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腰を痛めた人数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作業時の体勢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集中力アップ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9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連携をとり、無駄な動きがなく、効率がよい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うまく連携がとれず移動や手待ち時間が多い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移動距離：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～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6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歩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手待ち時間：平均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分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人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作業を効率化する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時間：</a:t>
                      </a: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-3</a:t>
                      </a: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分</a:t>
                      </a: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採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和気藹々と作業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全員黙って作業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楽しくない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楽しく作業する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結束力の向上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6266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dirty="0">
                          <a:latin typeface="+mn-ea"/>
                          <a:ea typeface="+mn-ea"/>
                        </a:rPr>
                        <a:t>②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手が届く広さの机である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机が広く手が届かない　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(3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つ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机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作業机と作業者の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バランスが取れていない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作業机の数</a:t>
                      </a: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配列</a:t>
                      </a: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kumimoji="1" lang="ja-JP" altLang="en-US" sz="1050" b="0" u="non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つ</a:t>
                      </a: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机は狭い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62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フラットな作業場で、</a:t>
                      </a:r>
                      <a:b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ピースが崩れない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机の段差でピースが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崩れ、やり直している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箇所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机の段差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作業場を検討する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時間：</a:t>
                      </a: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-1</a:t>
                      </a: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分</a:t>
                      </a: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34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スペースの確保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椅子が邪魔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不必要な椅子がある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立って作業する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立つと疲れる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34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全員が正面の立ち位置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立ち位置が逆になる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立つ位置が異なる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立ち位置を合わせる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作業効率アップ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31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dirty="0">
                          <a:latin typeface="+mn-ea"/>
                          <a:ea typeface="+mn-ea"/>
                        </a:rPr>
                        <a:t>③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ピースが色で層別して</a:t>
                      </a:r>
                      <a:b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あり、探し易い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ピースが色で層別していなくて、探し辛い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ピースを色で層別して</a:t>
                      </a:r>
                      <a:b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いない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最初にパズルの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状態を整える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時間：</a:t>
                      </a: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-1</a:t>
                      </a: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分</a:t>
                      </a: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採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ピースが重なっていない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ピースが重なっている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ピースが重なったまま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1" u="sng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u="non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6259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dirty="0">
                          <a:latin typeface="+mn-ea"/>
                          <a:ea typeface="+mn-ea"/>
                        </a:rPr>
                        <a:t>④その他</a:t>
                      </a:r>
                      <a:endParaRPr 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パズルを組む時間を確保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ピースを探してばかり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探す時間が多い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探す時間を減らす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作業の時間短縮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59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パズルに慣れていて、組み方のコツを知っている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何をどうしたらいいのかわからない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パズルに不慣れな</a:t>
                      </a:r>
                      <a:b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メンバーがいる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パズルの知識と</a:t>
                      </a:r>
                      <a:b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スキルを向上させる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戦力アップ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57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　　　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が見やすい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　　　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が小さく見づらい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　　　  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のサイズ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u="none" dirty="0">
                          <a:solidFill>
                            <a:schemeClr val="bg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　　　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を変更する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時間：</a:t>
                      </a: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-1</a:t>
                      </a: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分</a:t>
                      </a: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採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57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完成サイズが分かっている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完成サイズが分からない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完成サイズを知らない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完成サイズの認識</a:t>
                      </a:r>
                      <a:endParaRPr kumimoji="1" lang="ja-JP" altLang="en-US" sz="1050" b="1" u="non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イメージが湧く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grpSp>
        <p:nvGrpSpPr>
          <p:cNvPr id="9" name="グループ化 8"/>
          <p:cNvGrpSpPr/>
          <p:nvPr/>
        </p:nvGrpSpPr>
        <p:grpSpPr>
          <a:xfrm>
            <a:off x="107504" y="6237312"/>
            <a:ext cx="1080120" cy="540000"/>
            <a:chOff x="214534" y="6021288"/>
            <a:chExt cx="1080120" cy="720080"/>
          </a:xfrm>
        </p:grpSpPr>
        <p:sp>
          <p:nvSpPr>
            <p:cNvPr id="48" name="Rectangle 74"/>
            <p:cNvSpPr>
              <a:spLocks noChangeArrowheads="1"/>
            </p:cNvSpPr>
            <p:nvPr/>
          </p:nvSpPr>
          <p:spPr bwMode="auto">
            <a:xfrm>
              <a:off x="379331" y="6165304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sz="2800" dirty="0">
                  <a:latin typeface="HGP創英角ｺﾞｼｯｸUB" pitchFamily="50" charset="-128"/>
                  <a:ea typeface="HGP創英角ｺﾞｼｯｸUB" pitchFamily="50" charset="-128"/>
                </a:rPr>
                <a:t>目標</a:t>
              </a:r>
            </a:p>
          </p:txBody>
        </p:sp>
        <p:sp>
          <p:nvSpPr>
            <p:cNvPr id="50" name="Rectangle 522"/>
            <p:cNvSpPr>
              <a:spLocks noChangeArrowheads="1"/>
            </p:cNvSpPr>
            <p:nvPr/>
          </p:nvSpPr>
          <p:spPr bwMode="auto">
            <a:xfrm>
              <a:off x="214534" y="6021288"/>
              <a:ext cx="1080120" cy="720080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51" name="Rectangle 74"/>
          <p:cNvSpPr>
            <a:spLocks noChangeArrowheads="1"/>
          </p:cNvSpPr>
          <p:nvPr/>
        </p:nvSpPr>
        <p:spPr bwMode="auto">
          <a:xfrm>
            <a:off x="1008112" y="6288112"/>
            <a:ext cx="8172400" cy="432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/>
            <a:r>
              <a:rPr lang="ja-JP" altLang="en-US" sz="22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 　 </a:t>
            </a:r>
            <a:r>
              <a:rPr lang="ja-JP" altLang="en-US" sz="2200" dirty="0">
                <a:latin typeface="HGP創英角ｺﾞｼｯｸUB" pitchFamily="50" charset="-128"/>
                <a:ea typeface="HGP創英角ｺﾞｼｯｸUB" pitchFamily="50" charset="-128"/>
              </a:rPr>
              <a:t>分　　 秒短縮し、大会記録（２０分）を更新して優勝する</a:t>
            </a:r>
            <a:endParaRPr lang="en-US" altLang="ja-JP" sz="22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2" name="Rectangle 522"/>
          <p:cNvSpPr>
            <a:spLocks noChangeArrowheads="1"/>
          </p:cNvSpPr>
          <p:nvPr/>
        </p:nvSpPr>
        <p:spPr bwMode="auto">
          <a:xfrm>
            <a:off x="1187624" y="6237312"/>
            <a:ext cx="7848872" cy="540000"/>
          </a:xfrm>
          <a:prstGeom prst="rect">
            <a:avLst/>
          </a:prstGeom>
          <a:noFill/>
          <a:ln w="38100" cap="rnd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dirty="0"/>
          </a:p>
        </p:txBody>
      </p:sp>
      <p:sp>
        <p:nvSpPr>
          <p:cNvPr id="18" name="Text Box 27"/>
          <p:cNvSpPr txBox="1">
            <a:spLocks noChangeArrowheads="1"/>
          </p:cNvSpPr>
          <p:nvPr/>
        </p:nvSpPr>
        <p:spPr bwMode="auto">
          <a:xfrm>
            <a:off x="6660232" y="548680"/>
            <a:ext cx="23123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ja-JP" sz="1600" u="sng" dirty="0">
                <a:latin typeface="+mn-ea"/>
                <a:ea typeface="+mn-ea"/>
              </a:rPr>
              <a:t>D </a:t>
            </a:r>
            <a:r>
              <a:rPr lang="ja-JP" altLang="en-US" sz="1600" u="sng" dirty="0"/>
              <a:t>コース：　　グループ</a:t>
            </a:r>
          </a:p>
        </p:txBody>
      </p:sp>
      <p:grpSp>
        <p:nvGrpSpPr>
          <p:cNvPr id="12" name="グループ化 11"/>
          <p:cNvGrpSpPr/>
          <p:nvPr/>
        </p:nvGrpSpPr>
        <p:grpSpPr>
          <a:xfrm>
            <a:off x="2627784" y="199673"/>
            <a:ext cx="3816424" cy="709047"/>
            <a:chOff x="-2196752" y="919753"/>
            <a:chExt cx="3816424" cy="709047"/>
          </a:xfrm>
        </p:grpSpPr>
        <p:sp>
          <p:nvSpPr>
            <p:cNvPr id="21" name="Text Box 3"/>
            <p:cNvSpPr txBox="1">
              <a:spLocks noChangeArrowheads="1"/>
            </p:cNvSpPr>
            <p:nvPr/>
          </p:nvSpPr>
          <p:spPr bwMode="auto">
            <a:xfrm>
              <a:off x="-2196752" y="919753"/>
              <a:ext cx="352839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buNone/>
              </a:pPr>
              <a:r>
                <a:rPr lang="en-US" altLang="ja-JP" sz="1200" dirty="0"/>
                <a:t>〔</a:t>
              </a:r>
              <a:r>
                <a:rPr lang="ja-JP" altLang="en-US" sz="1200" dirty="0"/>
                <a:t>前提条件</a:t>
              </a:r>
              <a:r>
                <a:rPr lang="en-US" altLang="ja-JP" sz="1200" dirty="0"/>
                <a:t>〕</a:t>
              </a:r>
              <a:endParaRPr lang="ja-JP" altLang="en-US" sz="1200" dirty="0"/>
            </a:p>
          </p:txBody>
        </p:sp>
        <p:sp>
          <p:nvSpPr>
            <p:cNvPr id="28" name="Text Box 3"/>
            <p:cNvSpPr txBox="1">
              <a:spLocks noChangeArrowheads="1"/>
            </p:cNvSpPr>
            <p:nvPr/>
          </p:nvSpPr>
          <p:spPr bwMode="auto">
            <a:xfrm>
              <a:off x="-2196752" y="1124744"/>
              <a:ext cx="352839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buNone/>
              </a:pPr>
              <a:r>
                <a:rPr lang="ja-JP" altLang="en-US" sz="1200" dirty="0"/>
                <a:t>・作業者の増員、入れ替え不可</a:t>
              </a:r>
            </a:p>
          </p:txBody>
        </p:sp>
        <p:sp>
          <p:nvSpPr>
            <p:cNvPr id="30" name="Text Box 3"/>
            <p:cNvSpPr txBox="1">
              <a:spLocks noChangeArrowheads="1"/>
            </p:cNvSpPr>
            <p:nvPr/>
          </p:nvSpPr>
          <p:spPr bwMode="auto">
            <a:xfrm>
              <a:off x="-2196752" y="1351801"/>
              <a:ext cx="381642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buNone/>
              </a:pPr>
              <a:r>
                <a:rPr lang="ja-JP" altLang="en-US" sz="1200" dirty="0"/>
                <a:t>・パズルの固定やピースへのマーキング・細工は失格</a:t>
              </a:r>
            </a:p>
          </p:txBody>
        </p:sp>
      </p:grpSp>
      <p:sp>
        <p:nvSpPr>
          <p:cNvPr id="25" name="Text Box 28"/>
          <p:cNvSpPr txBox="1">
            <a:spLocks noChangeArrowheads="1"/>
          </p:cNvSpPr>
          <p:nvPr/>
        </p:nvSpPr>
        <p:spPr bwMode="auto">
          <a:xfrm>
            <a:off x="7164288" y="188914"/>
            <a:ext cx="1795074" cy="29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Ins="5400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課題達成型入門コース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8460432" y="2780928"/>
            <a:ext cx="592892" cy="14401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702000" y="2053645"/>
            <a:ext cx="612636" cy="576000"/>
          </a:xfrm>
          <a:prstGeom prst="rect">
            <a:avLst/>
          </a:prstGeom>
          <a:solidFill>
            <a:schemeClr val="accent1">
              <a:lumMod val="20000"/>
              <a:lumOff val="80000"/>
              <a:alpha val="99000"/>
            </a:schemeClr>
          </a:solidFill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702000" y="3212976"/>
            <a:ext cx="612636" cy="576064"/>
          </a:xfrm>
          <a:prstGeom prst="rect">
            <a:avLst/>
          </a:prstGeom>
          <a:solidFill>
            <a:schemeClr val="accent1">
              <a:lumMod val="20000"/>
              <a:lumOff val="80000"/>
              <a:alpha val="99000"/>
            </a:schemeClr>
          </a:solidFill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702000" y="4262680"/>
            <a:ext cx="612636" cy="576000"/>
          </a:xfrm>
          <a:prstGeom prst="rect">
            <a:avLst/>
          </a:prstGeom>
          <a:solidFill>
            <a:schemeClr val="accent1">
              <a:lumMod val="20000"/>
              <a:lumOff val="80000"/>
              <a:alpha val="99000"/>
            </a:schemeClr>
          </a:solidFill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581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443591"/>
              </p:ext>
            </p:extLst>
          </p:nvPr>
        </p:nvGraphicFramePr>
        <p:xfrm>
          <a:off x="5328" y="1648559"/>
          <a:ext cx="499872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6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</a:tblGrid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18">
                  <a:txBody>
                    <a:bodyPr/>
                    <a:lstStyle/>
                    <a:p>
                      <a:pPr marL="0" indent="0" algn="ctr"/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完成時間を　　　</a:t>
                      </a:r>
                    </a:p>
                    <a:p>
                      <a:pPr marL="0" indent="0" algn="ctr"/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分</a:t>
                      </a:r>
                      <a:b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　秒短縮させ競技会で記録更新するには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300" b="0" u="none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作業を効率化する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8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移動や手待ち時間を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把握する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8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8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300" b="0" u="none" dirty="0">
                        <a:solidFill>
                          <a:schemeClr val="bg1"/>
                        </a:solidFill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8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 v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n>
                          <a:solidFill>
                            <a:schemeClr val="bg2"/>
                          </a:solidFill>
                        </a:ln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8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8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300" b="0" u="none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最初にパズルの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300" b="0" u="none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状態を整える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8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dirty="0">
                          <a:latin typeface="+mn-ea"/>
                          <a:ea typeface="+mn-ea"/>
                        </a:rPr>
                        <a:t>段取りを確認する</a:t>
                      </a:r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8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8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dirty="0">
                          <a:latin typeface="+mn-ea"/>
                          <a:ea typeface="+mn-ea"/>
                        </a:rPr>
                        <a:t>見易い見本にする</a:t>
                      </a:r>
                      <a:endParaRPr 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300" b="0" u="none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見本を変更する</a:t>
                      </a:r>
                      <a:endParaRPr lang="en-US" sz="1300" b="0" u="none" dirty="0">
                        <a:solidFill>
                          <a:schemeClr val="tx1"/>
                        </a:solidFill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8" v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 v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8"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全員が見本を理解する</a:t>
                      </a:r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1200" b="1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8" v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1200" b="1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graphicFrame>
        <p:nvGraphicFramePr>
          <p:cNvPr id="29" name="表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901120"/>
              </p:ext>
            </p:extLst>
          </p:nvPr>
        </p:nvGraphicFramePr>
        <p:xfrm>
          <a:off x="5004044" y="1203020"/>
          <a:ext cx="4032452" cy="53832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期待効果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採否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順位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013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メンバーの適正に合わせた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訓練と役割分担をする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◎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採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②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01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0139"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0139"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b="0" kern="1200" dirty="0">
                        <a:solidFill>
                          <a:schemeClr val="bg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013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やり辛い作業を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洗い出し、補い合う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△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013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スタート直後から組む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までの作戦を決める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◎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採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③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01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原寸見本の有無を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/>
                      </a:r>
                      <a:br>
                        <a:rPr lang="en-US" altLang="ja-JP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</a:b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確認する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◎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採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①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01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外周をトレースし、</a:t>
                      </a:r>
                      <a:br>
                        <a:rPr kumimoji="1" lang="ja-JP" alt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完成図を転写する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5013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スマートフォンで</a:t>
                      </a: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写真を撮って覚える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107504" y="332656"/>
            <a:ext cx="2268000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方策の立案</a:t>
            </a:r>
            <a:endParaRPr lang="en-US" sz="20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70338" y="30164"/>
            <a:ext cx="2590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US" altLang="ja-JP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D</a:t>
            </a:r>
            <a:r>
              <a:rPr lang="ja-JP" altLang="en-US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ｺｰｽＧＤ記録用紙（発表資料４）</a:t>
            </a:r>
          </a:p>
        </p:txBody>
      </p:sp>
      <p:graphicFrame>
        <p:nvGraphicFramePr>
          <p:cNvPr id="16" name="表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328393"/>
              </p:ext>
            </p:extLst>
          </p:nvPr>
        </p:nvGraphicFramePr>
        <p:xfrm>
          <a:off x="2915816" y="1041703"/>
          <a:ext cx="1695354" cy="5140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53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40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（</a:t>
                      </a:r>
                      <a:r>
                        <a:rPr kumimoji="0" lang="en-US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二次手段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）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8" name="表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530978"/>
              </p:ext>
            </p:extLst>
          </p:nvPr>
        </p:nvGraphicFramePr>
        <p:xfrm>
          <a:off x="755576" y="1027599"/>
          <a:ext cx="198338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3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40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攻め所</a:t>
                      </a:r>
                      <a:br>
                        <a:rPr kumimoji="0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</a:br>
                      <a:r>
                        <a:rPr kumimoji="0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（一</a:t>
                      </a:r>
                      <a:r>
                        <a:rPr kumimoji="0" lang="en-US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次手段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）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2483768" y="476672"/>
            <a:ext cx="266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1200" dirty="0"/>
              <a:t>◆アイデアを沢山出します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372496" y="908720"/>
            <a:ext cx="266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>
              <a:spcBef>
                <a:spcPct val="50000"/>
              </a:spcBef>
              <a:buNone/>
            </a:pPr>
            <a:r>
              <a:rPr lang="ja-JP" altLang="en-US" sz="1200" dirty="0">
                <a:latin typeface="+mj-ea"/>
                <a:ea typeface="+mj-ea"/>
              </a:rPr>
              <a:t>◎</a:t>
            </a:r>
            <a:r>
              <a:rPr lang="en-US" altLang="ja-JP" sz="1200" dirty="0">
                <a:latin typeface="+mj-ea"/>
                <a:ea typeface="+mj-ea"/>
              </a:rPr>
              <a:t>=</a:t>
            </a:r>
            <a:r>
              <a:rPr lang="ja-JP" altLang="en-US" sz="1200" dirty="0">
                <a:latin typeface="+mj-ea"/>
                <a:ea typeface="+mj-ea"/>
              </a:rPr>
              <a:t>大、○</a:t>
            </a:r>
            <a:r>
              <a:rPr lang="en-US" altLang="ja-JP" sz="1200" dirty="0">
                <a:latin typeface="+mj-ea"/>
                <a:ea typeface="+mj-ea"/>
              </a:rPr>
              <a:t> =</a:t>
            </a:r>
            <a:r>
              <a:rPr lang="ja-JP" altLang="en-US" sz="1200" dirty="0">
                <a:latin typeface="+mj-ea"/>
                <a:ea typeface="+mj-ea"/>
              </a:rPr>
              <a:t>有り、 △</a:t>
            </a:r>
            <a:r>
              <a:rPr lang="en-US" altLang="ja-JP" sz="1200" dirty="0">
                <a:latin typeface="+mj-ea"/>
                <a:ea typeface="+mj-ea"/>
              </a:rPr>
              <a:t> =</a:t>
            </a:r>
            <a:r>
              <a:rPr lang="ja-JP" altLang="en-US" sz="1200" dirty="0">
                <a:latin typeface="+mj-ea"/>
                <a:ea typeface="+mj-ea"/>
              </a:rPr>
              <a:t>少ない</a:t>
            </a:r>
          </a:p>
        </p:txBody>
      </p:sp>
      <p:sp>
        <p:nvSpPr>
          <p:cNvPr id="14" name="Text Box 27"/>
          <p:cNvSpPr txBox="1">
            <a:spLocks noChangeArrowheads="1"/>
          </p:cNvSpPr>
          <p:nvPr/>
        </p:nvSpPr>
        <p:spPr bwMode="auto">
          <a:xfrm>
            <a:off x="6660232" y="548680"/>
            <a:ext cx="23123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ja-JP" sz="1600" u="sng" dirty="0">
                <a:latin typeface="+mn-ea"/>
                <a:ea typeface="+mn-ea"/>
              </a:rPr>
              <a:t>D </a:t>
            </a:r>
            <a:r>
              <a:rPr lang="ja-JP" altLang="en-US" sz="1600" u="sng" dirty="0"/>
              <a:t>コース：　　グループ</a:t>
            </a: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767455"/>
              </p:ext>
            </p:extLst>
          </p:nvPr>
        </p:nvGraphicFramePr>
        <p:xfrm>
          <a:off x="5148064" y="1031665"/>
          <a:ext cx="1695354" cy="5140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53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40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（</a:t>
                      </a:r>
                      <a:r>
                        <a:rPr kumimoji="0" lang="ja-JP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Arial" pitchFamily="34" charset="0"/>
                        </a:rPr>
                        <a:t>三</a:t>
                      </a:r>
                      <a:r>
                        <a:rPr kumimoji="0" lang="en-US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次手段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）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正方形/長方形 1"/>
          <p:cNvSpPr/>
          <p:nvPr/>
        </p:nvSpPr>
        <p:spPr>
          <a:xfrm>
            <a:off x="1043608" y="2746800"/>
            <a:ext cx="1440160" cy="540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2915816" y="2466000"/>
            <a:ext cx="1656184" cy="540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2915816" y="3286800"/>
            <a:ext cx="1656184" cy="540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5004048" y="2178000"/>
            <a:ext cx="4032448" cy="1638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Text Box 28"/>
          <p:cNvSpPr txBox="1">
            <a:spLocks noChangeArrowheads="1"/>
          </p:cNvSpPr>
          <p:nvPr/>
        </p:nvSpPr>
        <p:spPr bwMode="auto">
          <a:xfrm>
            <a:off x="7164288" y="188914"/>
            <a:ext cx="1795074" cy="29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Ins="5400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課題達成型入門コース</a:t>
            </a:r>
          </a:p>
        </p:txBody>
      </p:sp>
    </p:spTree>
    <p:extLst>
      <p:ext uri="{BB962C8B-B14F-4D97-AF65-F5344CB8AC3E}">
        <p14:creationId xmlns:p14="http://schemas.microsoft.com/office/powerpoint/2010/main" val="3786587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0338" y="30164"/>
            <a:ext cx="2590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D</a:t>
            </a:r>
            <a:r>
              <a:rPr lang="ja-JP" altLang="en-US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ｺｰｽＧＤ記録用紙（発表資料５）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07504" y="332656"/>
            <a:ext cx="2736304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成功シナリオの追究</a:t>
            </a: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128766"/>
              </p:ext>
            </p:extLst>
          </p:nvPr>
        </p:nvGraphicFramePr>
        <p:xfrm>
          <a:off x="107504" y="880747"/>
          <a:ext cx="8892006" cy="47324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11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2617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方策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シナリオ案</a:t>
                      </a:r>
                    </a:p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実現に向けた具体的な実施手順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期待効果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障害悪影響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処置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前提</a:t>
                      </a:r>
                      <a:b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条件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総合</a:t>
                      </a:r>
                      <a:b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判定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0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①</a:t>
                      </a:r>
                      <a:r>
                        <a:rPr lang="ja-JP" altLang="en-US" sz="1200" dirty="0">
                          <a:latin typeface="+mn-ea"/>
                          <a:ea typeface="+mn-ea"/>
                        </a:rPr>
                        <a:t>原寸見本の</a:t>
                      </a:r>
                      <a:br>
                        <a:rPr lang="ja-JP" altLang="en-US" sz="1200" dirty="0">
                          <a:latin typeface="+mn-ea"/>
                          <a:ea typeface="+mn-ea"/>
                        </a:rPr>
                      </a:br>
                      <a:r>
                        <a:rPr lang="ja-JP" altLang="en-US" sz="1200" dirty="0">
                          <a:latin typeface="+mn-ea"/>
                          <a:ea typeface="+mn-ea"/>
                        </a:rPr>
                        <a:t>　有無を確認</a:t>
                      </a:r>
                      <a:r>
                        <a:rPr lang="ja-JP" altLang="en-US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する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パズル完成（ピース跡有</a:t>
                      </a: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の原寸見本をアドバイザーに</a:t>
                      </a: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枚用意してもらい、その見本の上でパズルを組んでいく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見本の共有化</a:t>
                      </a:r>
                      <a:endParaRPr lang="en-US" altLang="ja-JP" sz="12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時間：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-2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分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30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秒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回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kumimoji="1" lang="ja-JP" altLang="en-US" sz="1200" b="0" u="non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見本を見たい時に見れない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携帯で</a:t>
                      </a: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撮影する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採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箱の拡大見本をアドバイザーに全員分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用意してもらい、パズルを組んでいく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見本の共有化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時間：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-1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分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回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原寸見本が</a:t>
                      </a: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人数分ない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902">
                <a:tc>
                  <a:txBody>
                    <a:bodyPr/>
                    <a:lstStyle/>
                    <a:p>
                      <a:pPr algn="l"/>
                      <a:r>
                        <a:rPr lang="ja-JP" altLang="en-US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②メンバーの</a:t>
                      </a:r>
                      <a:br>
                        <a:rPr lang="ja-JP" altLang="en-US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ja-JP" altLang="en-US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適正に合わせた</a:t>
                      </a:r>
                      <a:r>
                        <a:rPr lang="ja-JP" altLang="en-US" sz="12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ja-JP" sz="12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ja-JP" sz="12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ja-JP" altLang="en-US" sz="12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</a:t>
                      </a:r>
                      <a:r>
                        <a:rPr lang="ja-JP" altLang="en-US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訓練と役割分担</a:t>
                      </a:r>
                      <a:br>
                        <a:rPr lang="ja-JP" altLang="en-US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ja-JP" altLang="en-US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をする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(1)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スタート前にパズルに慣れている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メンバーから、組み方のコツについて、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レクチャーを受け、組む訓練しておく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(2)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「枠」は、不慣れなメンバーが組み、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「空」・「地上」は、慣れているメンバー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で手分けして組む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・知識・スキル向上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  で戦力アップ</a:t>
                      </a:r>
                      <a:endParaRPr kumimoji="1" lang="ja-JP" altLang="en-US" sz="1200" b="0" u="non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・作業の効率化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時間：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-1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分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回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kumimoji="1" lang="ja-JP" altLang="en-US" sz="1200" b="0" u="non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作業の進捗で</a:t>
                      </a: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手待ち時間が発生してしまう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声掛けをしながら、臨機応変</a:t>
                      </a: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に手伝う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採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393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③スタート直後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から組むまでの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作戦を決める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(1)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箱から出したら、全員でピースの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重なりを無くしながら表向きにして、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「枠、空、地 上」の色の層別も並行作業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で行う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(2)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色の層別次第、分担通り組んでいく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探す時間の短縮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時間：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-30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秒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回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kumimoji="1" lang="ja-JP" altLang="en-US" sz="1200" b="0" u="non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採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④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2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2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31" name="グループ化 30"/>
          <p:cNvGrpSpPr/>
          <p:nvPr/>
        </p:nvGrpSpPr>
        <p:grpSpPr>
          <a:xfrm>
            <a:off x="107504" y="6237368"/>
            <a:ext cx="6480720" cy="504000"/>
            <a:chOff x="-969440" y="836712"/>
            <a:chExt cx="6480720" cy="720080"/>
          </a:xfrm>
        </p:grpSpPr>
        <p:sp>
          <p:nvSpPr>
            <p:cNvPr id="32" name="Rectangle 74"/>
            <p:cNvSpPr>
              <a:spLocks noChangeArrowheads="1"/>
            </p:cNvSpPr>
            <p:nvPr/>
          </p:nvSpPr>
          <p:spPr bwMode="auto">
            <a:xfrm>
              <a:off x="-105344" y="980381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競技会の結果</a:t>
              </a:r>
            </a:p>
          </p:txBody>
        </p:sp>
        <p:sp>
          <p:nvSpPr>
            <p:cNvPr id="33" name="Rectangle 74"/>
            <p:cNvSpPr>
              <a:spLocks noChangeArrowheads="1"/>
            </p:cNvSpPr>
            <p:nvPr/>
          </p:nvSpPr>
          <p:spPr bwMode="auto">
            <a:xfrm>
              <a:off x="2054896" y="980381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１５０ピース</a:t>
              </a:r>
              <a:endParaRPr lang="en-US" dirty="0"/>
            </a:p>
          </p:txBody>
        </p:sp>
        <p:sp>
          <p:nvSpPr>
            <p:cNvPr id="34" name="Rectangle 522"/>
            <p:cNvSpPr>
              <a:spLocks noChangeArrowheads="1"/>
            </p:cNvSpPr>
            <p:nvPr/>
          </p:nvSpPr>
          <p:spPr bwMode="auto">
            <a:xfrm>
              <a:off x="-969440" y="836712"/>
              <a:ext cx="2448272" cy="720080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5" name="Rectangle 74"/>
            <p:cNvSpPr>
              <a:spLocks noChangeArrowheads="1"/>
            </p:cNvSpPr>
            <p:nvPr/>
          </p:nvSpPr>
          <p:spPr bwMode="auto">
            <a:xfrm>
              <a:off x="3478851" y="980381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　　　　　　　　分　　秒</a:t>
              </a:r>
              <a:endParaRPr lang="en-US" dirty="0"/>
            </a:p>
          </p:txBody>
        </p:sp>
        <p:sp>
          <p:nvSpPr>
            <p:cNvPr id="36" name="Rectangle 522"/>
            <p:cNvSpPr>
              <a:spLocks noChangeArrowheads="1"/>
            </p:cNvSpPr>
            <p:nvPr/>
          </p:nvSpPr>
          <p:spPr bwMode="auto">
            <a:xfrm>
              <a:off x="1478832" y="836712"/>
              <a:ext cx="1872208" cy="720080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7" name="Rectangle 522"/>
            <p:cNvSpPr>
              <a:spLocks noChangeArrowheads="1"/>
            </p:cNvSpPr>
            <p:nvPr/>
          </p:nvSpPr>
          <p:spPr bwMode="auto">
            <a:xfrm>
              <a:off x="3351280" y="836712"/>
              <a:ext cx="2160000" cy="720080"/>
            </a:xfrm>
            <a:prstGeom prst="rect">
              <a:avLst/>
            </a:prstGeom>
            <a:noFill/>
            <a:ln w="38100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179512" y="5733256"/>
            <a:ext cx="2268000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効果の確認</a:t>
            </a:r>
          </a:p>
        </p:txBody>
      </p:sp>
      <p:sp>
        <p:nvSpPr>
          <p:cNvPr id="17" name="Text Box 27"/>
          <p:cNvSpPr txBox="1">
            <a:spLocks noChangeArrowheads="1"/>
          </p:cNvSpPr>
          <p:nvPr/>
        </p:nvSpPr>
        <p:spPr bwMode="auto">
          <a:xfrm>
            <a:off x="6660232" y="548680"/>
            <a:ext cx="23123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ja-JP" sz="1600" u="sng" dirty="0">
                <a:latin typeface="+mn-ea"/>
                <a:ea typeface="+mn-ea"/>
              </a:rPr>
              <a:t>D </a:t>
            </a:r>
            <a:r>
              <a:rPr lang="ja-JP" altLang="en-US" sz="1600" u="sng" dirty="0"/>
              <a:t>コース：　　グループ</a:t>
            </a:r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7164288" y="188914"/>
            <a:ext cx="1795074" cy="29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Ins="5400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課題達成型入門コース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107504" y="4699000"/>
            <a:ext cx="8874000" cy="917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Rectangle 522"/>
          <p:cNvSpPr>
            <a:spLocks noChangeArrowheads="1"/>
          </p:cNvSpPr>
          <p:nvPr/>
        </p:nvSpPr>
        <p:spPr bwMode="auto">
          <a:xfrm>
            <a:off x="4165352" y="5613158"/>
            <a:ext cx="1584176" cy="528619"/>
          </a:xfrm>
          <a:prstGeom prst="rect">
            <a:avLst/>
          </a:prstGeom>
          <a:noFill/>
          <a:ln w="38100" cap="rnd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dirty="0"/>
          </a:p>
        </p:txBody>
      </p:sp>
      <p:sp>
        <p:nvSpPr>
          <p:cNvPr id="20" name="Rectangle 74"/>
          <p:cNvSpPr>
            <a:spLocks noChangeArrowheads="1"/>
          </p:cNvSpPr>
          <p:nvPr/>
        </p:nvSpPr>
        <p:spPr bwMode="auto">
          <a:xfrm>
            <a:off x="4233614" y="5752292"/>
            <a:ext cx="1476000" cy="30264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/>
            <a:r>
              <a:rPr lang="ja-JP" altLang="en-US" sz="1400" dirty="0"/>
              <a:t>見込み　</a:t>
            </a:r>
            <a:r>
              <a:rPr lang="en-US" altLang="ja-JP" sz="1400" dirty="0"/>
              <a:t>-    </a:t>
            </a:r>
            <a:r>
              <a:rPr lang="ja-JP" altLang="en-US" sz="1400" dirty="0"/>
              <a:t>分</a:t>
            </a:r>
            <a:r>
              <a:rPr lang="en-US" altLang="ja-JP" sz="1400" dirty="0"/>
              <a:t>     </a:t>
            </a:r>
            <a:r>
              <a:rPr lang="ja-JP" altLang="en-US" sz="1400" dirty="0"/>
              <a:t>秒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33148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" name="表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98705"/>
              </p:ext>
            </p:extLst>
          </p:nvPr>
        </p:nvGraphicFramePr>
        <p:xfrm>
          <a:off x="1187624" y="1556773"/>
          <a:ext cx="7289800" cy="15121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4"/>
                    </a:ext>
                  </a:extLst>
                </a:gridCol>
              </a:tblGrid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70338" y="30164"/>
            <a:ext cx="2590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D</a:t>
            </a:r>
            <a:r>
              <a:rPr lang="ja-JP" altLang="en-US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ｺｰｽＧＤ記録用紙（発表資料６）</a:t>
            </a: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07504" y="332656"/>
            <a:ext cx="3024336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ジグソーパズルのまとめ</a:t>
            </a:r>
            <a:endParaRPr lang="en-US" sz="20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179512" y="836712"/>
            <a:ext cx="266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1200" dirty="0"/>
              <a:t>◆完成した時間を棒グラフで表す</a:t>
            </a: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107504" y="3573016"/>
            <a:ext cx="3024336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標準化と管理の定着</a:t>
            </a:r>
            <a:endParaRPr lang="en-US" sz="20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3275856" y="3717032"/>
            <a:ext cx="266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1200" dirty="0"/>
              <a:t>◆５Ｗ１Ｈで明確に記入する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1036622"/>
              </p:ext>
            </p:extLst>
          </p:nvPr>
        </p:nvGraphicFramePr>
        <p:xfrm>
          <a:off x="108000" y="4077072"/>
          <a:ext cx="8931226" cy="2664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3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81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64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9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27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6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44049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なぜ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目的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何を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項目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誰が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担当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何処で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場所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どのように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方法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いつ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期間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4049">
                <a:tc rowSpan="5">
                  <a:txBody>
                    <a:bodyPr/>
                    <a:lstStyle/>
                    <a:p>
                      <a:pPr algn="ctr"/>
                      <a:r>
                        <a:rPr lang="ja-JP" altLang="en-US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パズルを早く</a:t>
                      </a:r>
                      <a:br>
                        <a:rPr lang="ja-JP" altLang="en-US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</a:br>
                      <a:r>
                        <a:rPr lang="ja-JP" altLang="en-US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組み立てる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 UI" pitchFamily="50" charset="-128"/>
                        </a:rPr>
                        <a:t>見本の確認</a:t>
                      </a: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リーダー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 UI" pitchFamily="50" charset="-128"/>
                        </a:rPr>
                        <a:t>研修会場</a:t>
                      </a: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 UI" pitchFamily="50" charset="-128"/>
                        </a:rPr>
                        <a:t>パズル完成（ピース跡有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 UI" pitchFamily="50" charset="-128"/>
                        </a:rPr>
                        <a:t>)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 UI" pitchFamily="50" charset="-128"/>
                        </a:rPr>
                        <a:t>の原寸見本を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 UI" pitchFamily="50" charset="-128"/>
                        </a:rPr>
                        <a:t>1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 UI" pitchFamily="50" charset="-128"/>
                        </a:rPr>
                        <a:t>枚入手する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作業前準備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4049">
                <a:tc vMerge="1">
                  <a:txBody>
                    <a:bodyPr/>
                    <a:lstStyle/>
                    <a:p>
                      <a:pPr algn="ctr"/>
                      <a:endParaRPr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anchor="ctr" anchorCtr="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/>
                      <a:endParaRPr kumimoji="1" lang="ja-JP" altLang="en-US" sz="1100" b="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 UI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40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b="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tabLst/>
                      </a:pPr>
                      <a:endParaRPr lang="en-US" sz="1100" b="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/>
                      <a:endParaRPr lang="en-US" sz="1100" b="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4049">
                <a:tc vMerge="1"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anchor="ctr" anchorCtr="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/>
                      <a:endParaRPr kumimoji="1" lang="ja-JP" altLang="en-US" sz="1100" b="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 UI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40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anchor="ctr" anchorCtr="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/>
                      <a:endParaRPr kumimoji="1" lang="ja-JP" altLang="en-US" sz="1100" b="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 UI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6" name="Text Box 27"/>
          <p:cNvSpPr txBox="1">
            <a:spLocks noChangeArrowheads="1"/>
          </p:cNvSpPr>
          <p:nvPr/>
        </p:nvSpPr>
        <p:spPr bwMode="auto">
          <a:xfrm>
            <a:off x="6660232" y="548680"/>
            <a:ext cx="23123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ja-JP" sz="1600" u="sng" dirty="0">
                <a:latin typeface="+mn-ea"/>
                <a:ea typeface="+mn-ea"/>
              </a:rPr>
              <a:t>D </a:t>
            </a:r>
            <a:r>
              <a:rPr lang="ja-JP" altLang="en-US" sz="1600" u="sng" dirty="0"/>
              <a:t>コース：　　グループ</a:t>
            </a:r>
          </a:p>
        </p:txBody>
      </p:sp>
      <p:sp>
        <p:nvSpPr>
          <p:cNvPr id="40" name="Rectangle 74"/>
          <p:cNvSpPr>
            <a:spLocks noChangeArrowheads="1"/>
          </p:cNvSpPr>
          <p:nvPr/>
        </p:nvSpPr>
        <p:spPr bwMode="auto">
          <a:xfrm>
            <a:off x="323528" y="2060848"/>
            <a:ext cx="736285" cy="432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/>
            <a:r>
              <a:rPr lang="ja-JP" altLang="en-US" dirty="0"/>
              <a:t>目標</a:t>
            </a:r>
          </a:p>
        </p:txBody>
      </p:sp>
      <p:graphicFrame>
        <p:nvGraphicFramePr>
          <p:cNvPr id="44" name="表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50368"/>
              </p:ext>
            </p:extLst>
          </p:nvPr>
        </p:nvGraphicFramePr>
        <p:xfrm>
          <a:off x="1043608" y="3068960"/>
          <a:ext cx="8280920" cy="288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23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1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8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9015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/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35  (</a:t>
                      </a:r>
                      <a:r>
                        <a:rPr lang="ja-JP" alt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分</a:t>
                      </a:r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5" name="テキスト ボックス 54"/>
          <p:cNvSpPr txBox="1"/>
          <p:nvPr/>
        </p:nvSpPr>
        <p:spPr>
          <a:xfrm>
            <a:off x="6480368" y="1628781"/>
            <a:ext cx="14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 分 　　秒</a:t>
            </a:r>
            <a:endParaRPr 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480368" y="2117746"/>
            <a:ext cx="14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 分 　　秒</a:t>
            </a:r>
            <a:endParaRPr 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480368" y="2636893"/>
            <a:ext cx="14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 分 　　秒</a:t>
            </a:r>
            <a:endParaRPr 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58" name="グループ化 57"/>
          <p:cNvGrpSpPr/>
          <p:nvPr/>
        </p:nvGrpSpPr>
        <p:grpSpPr>
          <a:xfrm>
            <a:off x="5341862" y="908720"/>
            <a:ext cx="2254473" cy="2124056"/>
            <a:chOff x="4932039" y="1124552"/>
            <a:chExt cx="2254473" cy="2124056"/>
          </a:xfrm>
        </p:grpSpPr>
        <p:sp>
          <p:nvSpPr>
            <p:cNvPr id="60" name="テキスト ボックス 59"/>
            <p:cNvSpPr txBox="1"/>
            <p:nvPr/>
          </p:nvSpPr>
          <p:spPr>
            <a:xfrm>
              <a:off x="4932039" y="1124552"/>
              <a:ext cx="22544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大会記録 ２０分台</a:t>
              </a:r>
              <a:endParaRPr 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cxnSp>
          <p:nvCxnSpPr>
            <p:cNvPr id="59" name="直線コネクタ 58"/>
            <p:cNvCxnSpPr/>
            <p:nvPr/>
          </p:nvCxnSpPr>
          <p:spPr>
            <a:xfrm>
              <a:off x="5566177" y="1628608"/>
              <a:ext cx="0" cy="162000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グループ化 60"/>
          <p:cNvGrpSpPr/>
          <p:nvPr/>
        </p:nvGrpSpPr>
        <p:grpSpPr>
          <a:xfrm>
            <a:off x="5940152" y="1124744"/>
            <a:ext cx="2556128" cy="1908032"/>
            <a:chOff x="5529664" y="1374992"/>
            <a:chExt cx="2556128" cy="1908032"/>
          </a:xfrm>
        </p:grpSpPr>
        <p:sp>
          <p:nvSpPr>
            <p:cNvPr id="63" name="テキスト ボックス 62"/>
            <p:cNvSpPr txBox="1"/>
            <p:nvPr/>
          </p:nvSpPr>
          <p:spPr>
            <a:xfrm>
              <a:off x="5529664" y="1374992"/>
              <a:ext cx="2556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歴代優勝タイム ２３～２５分</a:t>
              </a:r>
              <a:endParaRPr 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cxnSp>
          <p:nvCxnSpPr>
            <p:cNvPr id="62" name="直線コネクタ 61"/>
            <p:cNvCxnSpPr/>
            <p:nvPr/>
          </p:nvCxnSpPr>
          <p:spPr>
            <a:xfrm flipH="1">
              <a:off x="5978822" y="1663024"/>
              <a:ext cx="0" cy="162000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4" name="直線矢印コネクタ 63"/>
          <p:cNvCxnSpPr/>
          <p:nvPr/>
        </p:nvCxnSpPr>
        <p:spPr>
          <a:xfrm flipH="1">
            <a:off x="4572000" y="1330423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1130474" y="1105107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TW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記録更新（優勝）</a:t>
            </a:r>
            <a:endParaRPr 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 flipH="1">
            <a:off x="5352181" y="1088960"/>
            <a:ext cx="0" cy="1980000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グループ化 69"/>
          <p:cNvGrpSpPr/>
          <p:nvPr/>
        </p:nvGrpSpPr>
        <p:grpSpPr>
          <a:xfrm>
            <a:off x="323528" y="1501125"/>
            <a:ext cx="736285" cy="559723"/>
            <a:chOff x="323528" y="1916832"/>
            <a:chExt cx="736285" cy="559723"/>
          </a:xfrm>
        </p:grpSpPr>
        <p:sp>
          <p:nvSpPr>
            <p:cNvPr id="71" name="Rectangle 74"/>
            <p:cNvSpPr>
              <a:spLocks noChangeArrowheads="1"/>
            </p:cNvSpPr>
            <p:nvPr/>
          </p:nvSpPr>
          <p:spPr bwMode="auto">
            <a:xfrm>
              <a:off x="323528" y="1916832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ﾄﾗｲｱﾙ</a:t>
              </a:r>
            </a:p>
          </p:txBody>
        </p:sp>
        <p:sp>
          <p:nvSpPr>
            <p:cNvPr id="72" name="Rectangle 14"/>
            <p:cNvSpPr>
              <a:spLocks noChangeArrowheads="1"/>
            </p:cNvSpPr>
            <p:nvPr/>
          </p:nvSpPr>
          <p:spPr bwMode="auto">
            <a:xfrm>
              <a:off x="454631" y="2314972"/>
              <a:ext cx="495328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10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（１回目）</a:t>
              </a:r>
              <a:endParaRPr kumimoji="0" lang="ja-JP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323528" y="2526438"/>
            <a:ext cx="736285" cy="576430"/>
            <a:chOff x="323528" y="2636546"/>
            <a:chExt cx="736285" cy="576430"/>
          </a:xfrm>
        </p:grpSpPr>
        <p:sp>
          <p:nvSpPr>
            <p:cNvPr id="39" name="Rectangle 74"/>
            <p:cNvSpPr>
              <a:spLocks noChangeArrowheads="1"/>
            </p:cNvSpPr>
            <p:nvPr/>
          </p:nvSpPr>
          <p:spPr bwMode="auto">
            <a:xfrm>
              <a:off x="323528" y="2636546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競技会</a:t>
              </a:r>
            </a:p>
          </p:txBody>
        </p:sp>
        <p:sp>
          <p:nvSpPr>
            <p:cNvPr id="73" name="Rectangle 14"/>
            <p:cNvSpPr>
              <a:spLocks noChangeArrowheads="1"/>
            </p:cNvSpPr>
            <p:nvPr/>
          </p:nvSpPr>
          <p:spPr bwMode="auto">
            <a:xfrm>
              <a:off x="476272" y="3051393"/>
              <a:ext cx="495328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10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（２回目）</a:t>
              </a:r>
              <a:endParaRPr kumimoji="0" lang="ja-JP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cxnSp>
        <p:nvCxnSpPr>
          <p:cNvPr id="35" name="直線コネクタ 34"/>
          <p:cNvCxnSpPr/>
          <p:nvPr/>
        </p:nvCxnSpPr>
        <p:spPr>
          <a:xfrm>
            <a:off x="6444208" y="1988840"/>
            <a:ext cx="13327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6444208" y="3004340"/>
            <a:ext cx="13327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Box 28"/>
          <p:cNvSpPr txBox="1">
            <a:spLocks noChangeArrowheads="1"/>
          </p:cNvSpPr>
          <p:nvPr/>
        </p:nvSpPr>
        <p:spPr bwMode="auto">
          <a:xfrm>
            <a:off x="7164288" y="188914"/>
            <a:ext cx="1795074" cy="29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Ins="5400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課題達成型入門コース</a:t>
            </a:r>
          </a:p>
        </p:txBody>
      </p:sp>
      <p:cxnSp>
        <p:nvCxnSpPr>
          <p:cNvPr id="38" name="直線コネクタ 37"/>
          <p:cNvCxnSpPr/>
          <p:nvPr/>
        </p:nvCxnSpPr>
        <p:spPr>
          <a:xfrm>
            <a:off x="6444208" y="2492896"/>
            <a:ext cx="13327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/>
          <p:nvPr/>
        </p:nvCxnSpPr>
        <p:spPr>
          <a:xfrm flipH="1">
            <a:off x="5980962" y="1484784"/>
            <a:ext cx="396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7565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9043842"/>
              </p:ext>
            </p:extLst>
          </p:nvPr>
        </p:nvGraphicFramePr>
        <p:xfrm>
          <a:off x="179516" y="1340768"/>
          <a:ext cx="4320476" cy="5400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0004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〔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例</a:t>
                      </a: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〕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・課題達成型の必要性や進め方が少し理解できた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　　　・攻め所選定シートの説明がよく分からなかった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0338" y="30164"/>
            <a:ext cx="2590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D</a:t>
            </a:r>
            <a:r>
              <a:rPr lang="ja-JP" altLang="en-US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ｺｰｽＧＤ記録用紙（発表資料７）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79512" y="548680"/>
            <a:ext cx="5472608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入門コース研修で分かった事（全員が記入）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79512" y="1052736"/>
            <a:ext cx="2520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1200" dirty="0"/>
              <a:t>◆学んだ事・気づいた事</a:t>
            </a: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046995"/>
              </p:ext>
            </p:extLst>
          </p:nvPr>
        </p:nvGraphicFramePr>
        <p:xfrm>
          <a:off x="4644008" y="1340768"/>
          <a:ext cx="4320476" cy="5400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0004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〔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例</a:t>
                      </a: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〕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積極的に会合へ参加し、手法も勉強したい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1" name="Text Box 27"/>
          <p:cNvSpPr txBox="1">
            <a:spLocks noChangeArrowheads="1"/>
          </p:cNvSpPr>
          <p:nvPr/>
        </p:nvSpPr>
        <p:spPr bwMode="auto">
          <a:xfrm>
            <a:off x="6660232" y="548680"/>
            <a:ext cx="23123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ja-JP" sz="1600" u="sng" dirty="0">
                <a:latin typeface="+mn-ea"/>
                <a:ea typeface="+mn-ea"/>
              </a:rPr>
              <a:t>D </a:t>
            </a:r>
            <a:r>
              <a:rPr lang="ja-JP" altLang="en-US" sz="1600" u="sng" dirty="0"/>
              <a:t>コース：　　グループ</a:t>
            </a:r>
          </a:p>
        </p:txBody>
      </p:sp>
      <p:sp>
        <p:nvSpPr>
          <p:cNvPr id="13" name="Text Box 28"/>
          <p:cNvSpPr txBox="1">
            <a:spLocks noChangeArrowheads="1"/>
          </p:cNvSpPr>
          <p:nvPr/>
        </p:nvSpPr>
        <p:spPr bwMode="auto">
          <a:xfrm>
            <a:off x="7164288" y="188914"/>
            <a:ext cx="1795074" cy="29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Ins="5400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課題達成型入門コース</a:t>
            </a: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4716296" y="1052736"/>
            <a:ext cx="2520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1200" dirty="0"/>
              <a:t>◆一人ひとりの決意表明</a:t>
            </a:r>
          </a:p>
        </p:txBody>
      </p:sp>
    </p:spTree>
    <p:extLst>
      <p:ext uri="{BB962C8B-B14F-4D97-AF65-F5344CB8AC3E}">
        <p14:creationId xmlns:p14="http://schemas.microsoft.com/office/powerpoint/2010/main" val="4197320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>
        <a:spAutoFit/>
      </a:bodyPr>
      <a:lstStyle>
        <a:defPPr>
          <a:spcBef>
            <a:spcPct val="50000"/>
          </a:spcBef>
          <a:buNone/>
          <a:defRPr sz="1200" dirty="0" smtClean="0">
            <a:solidFill>
              <a:srgbClr val="FF0000"/>
            </a:solidFill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3229</TotalTime>
  <Words>1832</Words>
  <Application>Microsoft Office PowerPoint</Application>
  <PresentationFormat>画面に合わせる (4:3)</PresentationFormat>
  <Paragraphs>332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HGP創英角ｺﾞｼｯｸUB</vt:lpstr>
      <vt:lpstr>HG丸ｺﾞｼｯｸM-PRO</vt:lpstr>
      <vt:lpstr>Meiryo UI</vt:lpstr>
      <vt:lpstr>ＭＳ Ｐゴシック</vt:lpstr>
      <vt:lpstr>ＭＳ Ｐ明朝</vt:lpstr>
      <vt:lpstr>Arial</vt:lpstr>
      <vt:lpstr>Calibri</vt:lpstr>
      <vt:lpstr>Times New Roman</vt:lpstr>
      <vt:lpstr>Office ​​テーマ</vt:lpstr>
      <vt:lpstr>グループの旗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Nishida Takuma</dc:creator>
  <cp:lastModifiedBy>Windows ユーザー</cp:lastModifiedBy>
  <cp:revision>336</cp:revision>
  <cp:lastPrinted>2020-01-15T07:15:02Z</cp:lastPrinted>
  <dcterms:created xsi:type="dcterms:W3CDTF">2014-08-25T07:07:42Z</dcterms:created>
  <dcterms:modified xsi:type="dcterms:W3CDTF">2025-05-01T04:28:46Z</dcterms:modified>
</cp:coreProperties>
</file>